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94" r:id="rId2"/>
    <p:sldId id="261" r:id="rId3"/>
    <p:sldId id="295" r:id="rId4"/>
    <p:sldId id="296" r:id="rId5"/>
    <p:sldId id="297" r:id="rId6"/>
    <p:sldId id="298" r:id="rId7"/>
    <p:sldId id="299" r:id="rId8"/>
    <p:sldId id="291" r:id="rId9"/>
    <p:sldId id="301" r:id="rId10"/>
  </p:sldIdLst>
  <p:sldSz cx="12192000" cy="6858000"/>
  <p:notesSz cx="12192000" cy="6858000"/>
  <p:defaultTextStyle>
    <a:defPPr>
      <a:defRPr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55947" autoAdjust="0"/>
  </p:normalViewPr>
  <p:slideViewPr>
    <p:cSldViewPr>
      <p:cViewPr varScale="1">
        <p:scale>
          <a:sx n="37" d="100"/>
          <a:sy n="37" d="100"/>
        </p:scale>
        <p:origin x="1828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A9DB24-D3C2-4A8B-9061-4A43D0F2916E}" type="datetimeFigureOut">
              <a:rPr lang="sv-SE" smtClean="0"/>
              <a:t>2022-05-03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75B22-63E0-4B9C-879D-0A0F82660D2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14801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BEAD5F-4DC7-498A-B5EE-E55FDA780004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5038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75B22-63E0-4B9C-879D-0A0F82660D2A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74359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75B22-63E0-4B9C-879D-0A0F82660D2A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54692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775B22-63E0-4B9C-879D-0A0F82660D2A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00171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2F9D2A-222D-4499-9EE2-0A808D7AB516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451615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2F9D2A-222D-4499-9EE2-0A808D7AB516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75180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2F9D2A-222D-4499-9EE2-0A808D7AB516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4304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GB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GB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GB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GB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GB"/>
              <a:t>Click to edit Master text styles</a:t>
            </a:r>
            <a:endParaRPr/>
          </a:p>
          <a:p>
            <a:pPr lvl="1">
              <a:defRPr/>
            </a:pPr>
            <a:r>
              <a:rPr lang="en-GB"/>
              <a:t>Second level</a:t>
            </a:r>
            <a:endParaRPr/>
          </a:p>
          <a:p>
            <a:pPr lvl="2">
              <a:defRPr/>
            </a:pPr>
            <a:r>
              <a:rPr lang="en-GB"/>
              <a:t>Third level</a:t>
            </a:r>
            <a:endParaRPr/>
          </a:p>
          <a:p>
            <a:pPr lvl="3">
              <a:defRPr/>
            </a:pPr>
            <a:r>
              <a:rPr lang="en-GB"/>
              <a:t>Fourth level</a:t>
            </a:r>
            <a:endParaRPr/>
          </a:p>
          <a:p>
            <a:pPr lvl="4">
              <a:defRPr/>
            </a:pPr>
            <a:r>
              <a:rPr lang="en-GB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9B0A650-6A44-4545-B8A7-A917E66BAE32}" type="datetimeFigureOut">
              <a:rPr lang="en-SE"/>
              <a:t>05/03/2022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D2B9390-FF8D-E646-A17D-18D861035C60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pic>
        <p:nvPicPr>
          <p:cNvPr id="5" name="Picture 4" descr="Graphical user interface, text, application&#10;&#10;Description automatically generated"/>
          <p:cNvPicPr>
            <a:picLocks noChangeAspect="1"/>
          </p:cNvPicPr>
          <p:nvPr/>
        </p:nvPicPr>
        <p:blipFill>
          <a:blip r:embed="rId3"/>
          <a:srcRect b="19"/>
          <a:stretch/>
        </p:blipFill>
        <p:spPr bwMode="auto">
          <a:xfrm>
            <a:off x="382" y="0"/>
            <a:ext cx="121912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794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 with medium confidence"/>
          <p:cNvPicPr>
            <a:picLocks noChangeAspect="1"/>
          </p:cNvPicPr>
          <p:nvPr/>
        </p:nvPicPr>
        <p:blipFill rotWithShape="1">
          <a:blip r:embed="rId3"/>
          <a:srcRect l="52363"/>
          <a:stretch/>
        </p:blipFill>
        <p:spPr bwMode="auto">
          <a:xfrm>
            <a:off x="6384031" y="0"/>
            <a:ext cx="5807587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0B5B8A-EECE-070E-260C-871C5438363D}"/>
              </a:ext>
            </a:extLst>
          </p:cNvPr>
          <p:cNvSpPr txBox="1"/>
          <p:nvPr/>
        </p:nvSpPr>
        <p:spPr bwMode="auto">
          <a:xfrm>
            <a:off x="755531" y="1052736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/>
              <a:t>Nuläge</a:t>
            </a:r>
            <a:r>
              <a:rPr lang="en-GB" sz="2400" b="1" dirty="0"/>
              <a:t> – problem/</a:t>
            </a:r>
            <a:r>
              <a:rPr lang="en-GB" sz="2400" b="1" dirty="0" err="1"/>
              <a:t>utmaning</a:t>
            </a:r>
            <a:endParaRPr lang="en-SE" sz="24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3DEDBD-4BD1-5698-E5E3-9BC8B67868C1}"/>
              </a:ext>
            </a:extLst>
          </p:cNvPr>
          <p:cNvSpPr txBox="1"/>
          <p:nvPr/>
        </p:nvSpPr>
        <p:spPr bwMode="auto">
          <a:xfrm>
            <a:off x="755531" y="2060848"/>
            <a:ext cx="50405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 </a:t>
            </a:r>
            <a:r>
              <a:rPr lang="en-GB" dirty="0" err="1"/>
              <a:t>flesta</a:t>
            </a:r>
            <a:r>
              <a:rPr lang="en-GB" dirty="0"/>
              <a:t> </a:t>
            </a:r>
            <a:r>
              <a:rPr lang="en-GB" dirty="0" err="1"/>
              <a:t>tjänster</a:t>
            </a:r>
            <a:r>
              <a:rPr lang="en-GB" dirty="0"/>
              <a:t> </a:t>
            </a:r>
            <a:r>
              <a:rPr lang="en-GB" dirty="0" err="1"/>
              <a:t>byggs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dag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egna</a:t>
            </a:r>
            <a:r>
              <a:rPr lang="en-GB" dirty="0"/>
              <a:t>, separata system med:</a:t>
            </a:r>
          </a:p>
          <a:p>
            <a:endParaRPr lang="en-GB" dirty="0"/>
          </a:p>
          <a:p>
            <a:r>
              <a:rPr lang="en-GB" b="1" dirty="0" err="1"/>
              <a:t>egna</a:t>
            </a:r>
            <a:r>
              <a:rPr lang="en-GB" b="1" dirty="0"/>
              <a:t> data</a:t>
            </a:r>
            <a:endParaRPr lang="en-GB" dirty="0"/>
          </a:p>
          <a:p>
            <a:r>
              <a:rPr lang="en-GB" b="1" dirty="0" err="1"/>
              <a:t>eget</a:t>
            </a:r>
            <a:r>
              <a:rPr lang="en-GB" b="1" dirty="0"/>
              <a:t> </a:t>
            </a:r>
            <a:r>
              <a:rPr lang="en-GB" b="1" dirty="0" err="1"/>
              <a:t>språk</a:t>
            </a:r>
            <a:endParaRPr lang="en-GB" dirty="0"/>
          </a:p>
          <a:p>
            <a:r>
              <a:rPr lang="en-GB" b="1" dirty="0" err="1"/>
              <a:t>låsta</a:t>
            </a:r>
            <a:r>
              <a:rPr lang="en-GB" b="1" dirty="0"/>
              <a:t> </a:t>
            </a:r>
            <a:r>
              <a:rPr lang="en-GB" b="1" dirty="0" err="1"/>
              <a:t>tekniska</a:t>
            </a:r>
            <a:r>
              <a:rPr lang="en-GB" b="1" dirty="0"/>
              <a:t> </a:t>
            </a:r>
            <a:r>
              <a:rPr lang="en-GB" b="1" dirty="0" err="1"/>
              <a:t>strukturer</a:t>
            </a:r>
            <a:endParaRPr lang="en-GB" b="1" dirty="0"/>
          </a:p>
          <a:p>
            <a:endParaRPr lang="en-GB" dirty="0"/>
          </a:p>
          <a:p>
            <a:r>
              <a:rPr lang="en-GB" dirty="0"/>
              <a:t>Det </a:t>
            </a:r>
            <a:r>
              <a:rPr lang="en-GB" dirty="0" err="1"/>
              <a:t>gör</a:t>
            </a:r>
            <a:r>
              <a:rPr lang="en-GB" dirty="0"/>
              <a:t> </a:t>
            </a:r>
            <a:r>
              <a:rPr lang="en-GB" dirty="0" err="1"/>
              <a:t>att</a:t>
            </a:r>
            <a:r>
              <a:rPr lang="en-GB" dirty="0"/>
              <a:t> </a:t>
            </a:r>
            <a:r>
              <a:rPr lang="en-GB" dirty="0" err="1"/>
              <a:t>utvecklingen</a:t>
            </a:r>
            <a:r>
              <a:rPr lang="en-GB" dirty="0"/>
              <a:t> </a:t>
            </a:r>
            <a:r>
              <a:rPr lang="en-GB" dirty="0" err="1"/>
              <a:t>sker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b="1" dirty="0"/>
              <a:t>”</a:t>
            </a:r>
            <a:r>
              <a:rPr lang="en-GB" b="1" dirty="0" err="1"/>
              <a:t>stuprör</a:t>
            </a:r>
            <a:r>
              <a:rPr lang="en-GB" b="1" dirty="0"/>
              <a:t>”</a:t>
            </a:r>
            <a:r>
              <a:rPr lang="en-GB" dirty="0"/>
              <a:t> </a:t>
            </a:r>
            <a:r>
              <a:rPr lang="en-GB" dirty="0" err="1"/>
              <a:t>där</a:t>
            </a:r>
            <a:r>
              <a:rPr lang="en-GB" dirty="0"/>
              <a:t> </a:t>
            </a:r>
            <a:r>
              <a:rPr lang="en-GB" dirty="0" err="1"/>
              <a:t>allt</a:t>
            </a:r>
            <a:r>
              <a:rPr lang="en-GB" dirty="0"/>
              <a:t> </a:t>
            </a:r>
            <a:r>
              <a:rPr lang="en-GB" dirty="0" err="1"/>
              <a:t>från</a:t>
            </a:r>
            <a:r>
              <a:rPr lang="en-GB" dirty="0"/>
              <a:t> </a:t>
            </a:r>
            <a:r>
              <a:rPr lang="en-GB" dirty="0" err="1"/>
              <a:t>utbud</a:t>
            </a:r>
            <a:r>
              <a:rPr lang="en-GB" dirty="0"/>
              <a:t> till </a:t>
            </a:r>
            <a:r>
              <a:rPr lang="en-GB" dirty="0" err="1"/>
              <a:t>kompetensdata</a:t>
            </a:r>
            <a:r>
              <a:rPr lang="en-GB" dirty="0"/>
              <a:t> </a:t>
            </a:r>
            <a:r>
              <a:rPr lang="en-GB" dirty="0" err="1"/>
              <a:t>hamnar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“</a:t>
            </a:r>
            <a:r>
              <a:rPr lang="en-GB" dirty="0" err="1"/>
              <a:t>informationssilos</a:t>
            </a:r>
            <a:r>
              <a:rPr lang="en-GB" dirty="0"/>
              <a:t>” </a:t>
            </a:r>
            <a:r>
              <a:rPr lang="en-GB" dirty="0" err="1"/>
              <a:t>och</a:t>
            </a:r>
            <a:r>
              <a:rPr lang="en-GB" dirty="0"/>
              <a:t> </a:t>
            </a:r>
            <a:r>
              <a:rPr lang="en-GB" i="1" dirty="0" err="1"/>
              <a:t>inte</a:t>
            </a:r>
            <a:r>
              <a:rPr lang="en-GB" i="1" dirty="0"/>
              <a:t> delas</a:t>
            </a:r>
            <a:r>
              <a:rPr lang="en-GB" dirty="0"/>
              <a:t>.</a:t>
            </a:r>
          </a:p>
          <a:p>
            <a:r>
              <a:rPr lang="en-GB" dirty="0" err="1"/>
              <a:t>Eftersom</a:t>
            </a:r>
            <a:r>
              <a:rPr lang="en-GB" dirty="0"/>
              <a:t> </a:t>
            </a:r>
            <a:r>
              <a:rPr lang="en-GB" dirty="0" err="1"/>
              <a:t>aktörer</a:t>
            </a:r>
            <a:r>
              <a:rPr lang="en-GB" dirty="0"/>
              <a:t> </a:t>
            </a:r>
            <a:r>
              <a:rPr lang="en-GB" dirty="0" err="1"/>
              <a:t>använder</a:t>
            </a:r>
            <a:r>
              <a:rPr lang="en-GB" dirty="0"/>
              <a:t> </a:t>
            </a:r>
            <a:r>
              <a:rPr lang="en-GB" dirty="0" err="1"/>
              <a:t>olika</a:t>
            </a:r>
            <a:r>
              <a:rPr lang="en-GB" dirty="0"/>
              <a:t> metadata </a:t>
            </a:r>
            <a:r>
              <a:rPr lang="en-GB" dirty="0" err="1"/>
              <a:t>och</a:t>
            </a:r>
            <a:r>
              <a:rPr lang="en-GB" dirty="0"/>
              <a:t> </a:t>
            </a:r>
            <a:r>
              <a:rPr lang="en-GB" dirty="0" err="1"/>
              <a:t>olika</a:t>
            </a:r>
            <a:r>
              <a:rPr lang="en-GB" dirty="0"/>
              <a:t> </a:t>
            </a:r>
            <a:r>
              <a:rPr lang="en-GB" dirty="0" err="1"/>
              <a:t>sätt</a:t>
            </a:r>
            <a:r>
              <a:rPr lang="en-GB" dirty="0"/>
              <a:t> </a:t>
            </a:r>
            <a:r>
              <a:rPr lang="en-GB" dirty="0" err="1"/>
              <a:t>att</a:t>
            </a:r>
            <a:r>
              <a:rPr lang="en-GB" dirty="0"/>
              <a:t> </a:t>
            </a:r>
            <a:r>
              <a:rPr lang="en-GB" dirty="0" err="1"/>
              <a:t>organisera</a:t>
            </a:r>
            <a:r>
              <a:rPr lang="en-GB" dirty="0"/>
              <a:t> data, </a:t>
            </a:r>
            <a:r>
              <a:rPr lang="en-GB" dirty="0" err="1"/>
              <a:t>utvecklas</a:t>
            </a:r>
            <a:r>
              <a:rPr lang="en-GB" dirty="0"/>
              <a:t> </a:t>
            </a:r>
            <a:r>
              <a:rPr lang="en-GB" dirty="0" err="1"/>
              <a:t>sluttjänsterna</a:t>
            </a:r>
            <a:r>
              <a:rPr lang="en-GB" dirty="0"/>
              <a:t> </a:t>
            </a:r>
            <a:r>
              <a:rPr lang="en-GB" dirty="0" err="1"/>
              <a:t>separat</a:t>
            </a:r>
            <a:r>
              <a:rPr lang="en-GB" dirty="0"/>
              <a:t> </a:t>
            </a:r>
            <a:r>
              <a:rPr lang="en-GB" dirty="0" err="1"/>
              <a:t>och</a:t>
            </a:r>
            <a:r>
              <a:rPr lang="en-GB" dirty="0"/>
              <a:t> </a:t>
            </a:r>
            <a:r>
              <a:rPr lang="en-GB" dirty="0" err="1"/>
              <a:t>utan</a:t>
            </a:r>
            <a:r>
              <a:rPr lang="en-GB" dirty="0"/>
              <a:t> </a:t>
            </a:r>
            <a:r>
              <a:rPr lang="en-GB" dirty="0" err="1"/>
              <a:t>goda</a:t>
            </a:r>
            <a:r>
              <a:rPr lang="en-GB" dirty="0"/>
              <a:t> </a:t>
            </a:r>
            <a:r>
              <a:rPr lang="en-GB" dirty="0" err="1"/>
              <a:t>förutsättningar</a:t>
            </a:r>
            <a:r>
              <a:rPr lang="en-GB" dirty="0"/>
              <a:t> för </a:t>
            </a:r>
            <a:r>
              <a:rPr lang="en-GB" dirty="0" err="1"/>
              <a:t>informationsutbyte</a:t>
            </a:r>
            <a:r>
              <a:rPr lang="en-GB" dirty="0"/>
              <a:t>.</a:t>
            </a:r>
          </a:p>
          <a:p>
            <a:endParaRPr lang="en-SE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shaking hands&#10;&#10;Description automatically generated with low confidence"/>
          <p:cNvPicPr>
            <a:picLocks noChangeAspect="1"/>
          </p:cNvPicPr>
          <p:nvPr/>
        </p:nvPicPr>
        <p:blipFill rotWithShape="1">
          <a:blip r:embed="rId2"/>
          <a:srcRect l="52363"/>
          <a:stretch/>
        </p:blipFill>
        <p:spPr bwMode="auto">
          <a:xfrm>
            <a:off x="6384031" y="0"/>
            <a:ext cx="5807587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677442B-080A-8F63-5044-ECB6AAA1F563}"/>
              </a:ext>
            </a:extLst>
          </p:cNvPr>
          <p:cNvSpPr txBox="1"/>
          <p:nvPr/>
        </p:nvSpPr>
        <p:spPr bwMode="auto">
          <a:xfrm>
            <a:off x="755531" y="1052736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/>
              <a:t>Övergripande</a:t>
            </a:r>
            <a:r>
              <a:rPr lang="en-GB" sz="2400" b="1" dirty="0"/>
              <a:t> </a:t>
            </a:r>
            <a:r>
              <a:rPr lang="en-GB" sz="2400" b="1" dirty="0" err="1"/>
              <a:t>mål</a:t>
            </a:r>
            <a:endParaRPr lang="en-SE" sz="24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66CC27-8A06-1E73-6AB3-612B7B35552C}"/>
              </a:ext>
            </a:extLst>
          </p:cNvPr>
          <p:cNvSpPr txBox="1"/>
          <p:nvPr/>
        </p:nvSpPr>
        <p:spPr bwMode="auto">
          <a:xfrm>
            <a:off x="755531" y="2060848"/>
            <a:ext cx="50405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Stärka</a:t>
            </a:r>
            <a:r>
              <a:rPr lang="en-GB" dirty="0"/>
              <a:t> </a:t>
            </a:r>
            <a:r>
              <a:rPr lang="en-GB" dirty="0" err="1"/>
              <a:t>förutsättningarna</a:t>
            </a:r>
            <a:r>
              <a:rPr lang="en-GB" dirty="0"/>
              <a:t> för </a:t>
            </a:r>
            <a:r>
              <a:rPr lang="en-GB" dirty="0" err="1"/>
              <a:t>myndigheter</a:t>
            </a:r>
            <a:r>
              <a:rPr lang="en-GB" dirty="0"/>
              <a:t> </a:t>
            </a:r>
            <a:r>
              <a:rPr lang="en-GB" dirty="0" err="1"/>
              <a:t>och</a:t>
            </a:r>
            <a:r>
              <a:rPr lang="en-GB" dirty="0"/>
              <a:t> </a:t>
            </a:r>
            <a:r>
              <a:rPr lang="en-GB" dirty="0" err="1"/>
              <a:t>andra</a:t>
            </a:r>
            <a:r>
              <a:rPr lang="en-GB" dirty="0"/>
              <a:t> </a:t>
            </a:r>
            <a:r>
              <a:rPr lang="en-GB" dirty="0" err="1"/>
              <a:t>aktörer</a:t>
            </a:r>
            <a:r>
              <a:rPr lang="en-GB" dirty="0"/>
              <a:t> </a:t>
            </a:r>
            <a:r>
              <a:rPr lang="en-GB" dirty="0" err="1"/>
              <a:t>att</a:t>
            </a:r>
            <a:r>
              <a:rPr lang="en-GB" dirty="0"/>
              <a:t> </a:t>
            </a:r>
            <a:r>
              <a:rPr lang="en-GB" dirty="0" err="1"/>
              <a:t>skapa</a:t>
            </a:r>
            <a:r>
              <a:rPr lang="en-GB" dirty="0"/>
              <a:t> </a:t>
            </a:r>
            <a:r>
              <a:rPr lang="en-GB" dirty="0" err="1"/>
              <a:t>och</a:t>
            </a:r>
            <a:r>
              <a:rPr lang="en-GB" dirty="0"/>
              <a:t> </a:t>
            </a:r>
            <a:r>
              <a:rPr lang="en-GB" dirty="0" err="1"/>
              <a:t>tillhandahålla</a:t>
            </a:r>
            <a:r>
              <a:rPr lang="en-GB" dirty="0"/>
              <a:t> </a:t>
            </a:r>
            <a:r>
              <a:rPr lang="en-GB" dirty="0" err="1"/>
              <a:t>digitala</a:t>
            </a:r>
            <a:r>
              <a:rPr lang="en-GB" dirty="0"/>
              <a:t> </a:t>
            </a:r>
            <a:r>
              <a:rPr lang="en-GB" dirty="0" err="1"/>
              <a:t>tjänster</a:t>
            </a:r>
            <a:r>
              <a:rPr lang="en-GB" dirty="0"/>
              <a:t> </a:t>
            </a:r>
            <a:r>
              <a:rPr lang="en-GB" dirty="0" err="1"/>
              <a:t>som</a:t>
            </a:r>
            <a:r>
              <a:rPr lang="en-GB" dirty="0"/>
              <a:t> </a:t>
            </a:r>
            <a:r>
              <a:rPr lang="en-GB" dirty="0" err="1"/>
              <a:t>stärker</a:t>
            </a:r>
            <a:r>
              <a:rPr lang="en-GB" dirty="0"/>
              <a:t> </a:t>
            </a:r>
            <a:r>
              <a:rPr lang="en-GB" dirty="0" err="1"/>
              <a:t>individers</a:t>
            </a:r>
            <a:r>
              <a:rPr lang="en-GB" dirty="0"/>
              <a:t> </a:t>
            </a:r>
            <a:r>
              <a:rPr lang="en-GB" dirty="0" err="1"/>
              <a:t>ställning</a:t>
            </a:r>
            <a:r>
              <a:rPr lang="en-GB" dirty="0"/>
              <a:t> </a:t>
            </a:r>
            <a:r>
              <a:rPr lang="en-GB" dirty="0" err="1"/>
              <a:t>på</a:t>
            </a:r>
            <a:r>
              <a:rPr lang="en-GB" dirty="0"/>
              <a:t> </a:t>
            </a:r>
            <a:r>
              <a:rPr lang="en-GB" dirty="0" err="1"/>
              <a:t>arbetsmarknaden</a:t>
            </a:r>
            <a:r>
              <a:rPr lang="en-GB" dirty="0"/>
              <a:t> </a:t>
            </a:r>
            <a:r>
              <a:rPr lang="en-GB" dirty="0" err="1"/>
              <a:t>samtidigt</a:t>
            </a:r>
            <a:r>
              <a:rPr lang="en-GB" dirty="0"/>
              <a:t> </a:t>
            </a:r>
            <a:r>
              <a:rPr lang="en-GB" dirty="0" err="1"/>
              <a:t>som</a:t>
            </a:r>
            <a:r>
              <a:rPr lang="en-GB" dirty="0"/>
              <a:t> </a:t>
            </a:r>
            <a:r>
              <a:rPr lang="en-GB" dirty="0" err="1"/>
              <a:t>privat</a:t>
            </a:r>
            <a:r>
              <a:rPr lang="en-GB" dirty="0"/>
              <a:t> </a:t>
            </a:r>
            <a:r>
              <a:rPr lang="en-GB" dirty="0" err="1"/>
              <a:t>och</a:t>
            </a:r>
            <a:r>
              <a:rPr lang="en-GB" dirty="0"/>
              <a:t> </a:t>
            </a:r>
            <a:r>
              <a:rPr lang="en-GB" dirty="0" err="1"/>
              <a:t>offentlig</a:t>
            </a:r>
            <a:r>
              <a:rPr lang="en-GB" dirty="0"/>
              <a:t> </a:t>
            </a:r>
            <a:r>
              <a:rPr lang="en-GB" dirty="0" err="1"/>
              <a:t>sektors</a:t>
            </a:r>
            <a:r>
              <a:rPr lang="en-GB" dirty="0"/>
              <a:t> </a:t>
            </a:r>
            <a:r>
              <a:rPr lang="en-GB" dirty="0" err="1"/>
              <a:t>kompetensbehov</a:t>
            </a:r>
            <a:r>
              <a:rPr lang="en-GB" dirty="0"/>
              <a:t> </a:t>
            </a:r>
            <a:r>
              <a:rPr lang="en-GB" dirty="0" err="1"/>
              <a:t>tillgodoses</a:t>
            </a:r>
            <a:r>
              <a:rPr lang="en-GB" dirty="0"/>
              <a:t>.</a:t>
            </a:r>
          </a:p>
          <a:p>
            <a:endParaRPr lang="en-S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Långsiktigt</a:t>
            </a:r>
            <a:r>
              <a:rPr lang="en-GB" dirty="0"/>
              <a:t> </a:t>
            </a:r>
            <a:r>
              <a:rPr lang="en-GB" dirty="0" err="1"/>
              <a:t>främja</a:t>
            </a:r>
            <a:r>
              <a:rPr lang="en-GB" dirty="0"/>
              <a:t> </a:t>
            </a:r>
            <a:r>
              <a:rPr lang="en-GB" dirty="0" err="1"/>
              <a:t>effektiv</a:t>
            </a:r>
            <a:r>
              <a:rPr lang="en-GB" dirty="0"/>
              <a:t> </a:t>
            </a:r>
            <a:r>
              <a:rPr lang="en-GB" dirty="0" err="1"/>
              <a:t>kompetensförsörjning</a:t>
            </a:r>
            <a:r>
              <a:rPr lang="en-GB" dirty="0"/>
              <a:t> </a:t>
            </a:r>
            <a:r>
              <a:rPr lang="en-GB" dirty="0" err="1"/>
              <a:t>och</a:t>
            </a:r>
            <a:r>
              <a:rPr lang="en-GB" dirty="0"/>
              <a:t> </a:t>
            </a:r>
            <a:r>
              <a:rPr lang="en-GB" dirty="0" err="1"/>
              <a:t>livslångt</a:t>
            </a:r>
            <a:r>
              <a:rPr lang="en-GB" dirty="0"/>
              <a:t> </a:t>
            </a:r>
            <a:r>
              <a:rPr lang="en-GB" dirty="0" err="1"/>
              <a:t>lärande</a:t>
            </a:r>
            <a:r>
              <a:rPr lang="en-GB" dirty="0"/>
              <a:t> </a:t>
            </a:r>
            <a:r>
              <a:rPr lang="en-GB" dirty="0" err="1"/>
              <a:t>samt</a:t>
            </a:r>
            <a:r>
              <a:rPr lang="en-GB" dirty="0"/>
              <a:t> </a:t>
            </a:r>
            <a:r>
              <a:rPr lang="en-GB" dirty="0" err="1"/>
              <a:t>underlätta</a:t>
            </a:r>
            <a:r>
              <a:rPr lang="en-GB" dirty="0"/>
              <a:t> </a:t>
            </a:r>
            <a:r>
              <a:rPr lang="en-GB" dirty="0" err="1"/>
              <a:t>omställning</a:t>
            </a:r>
            <a:r>
              <a:rPr lang="en-GB" dirty="0"/>
              <a:t> </a:t>
            </a:r>
            <a:r>
              <a:rPr lang="en-GB" dirty="0" err="1"/>
              <a:t>på</a:t>
            </a:r>
            <a:r>
              <a:rPr lang="en-GB" dirty="0"/>
              <a:t> </a:t>
            </a:r>
            <a:r>
              <a:rPr lang="en-GB" dirty="0" err="1"/>
              <a:t>arbetsmarknaden</a:t>
            </a:r>
            <a:r>
              <a:rPr lang="en-GB" dirty="0"/>
              <a:t>.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412277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erson&#10;&#10;Description automatically generated"/>
          <p:cNvPicPr>
            <a:picLocks noChangeAspect="1"/>
          </p:cNvPicPr>
          <p:nvPr/>
        </p:nvPicPr>
        <p:blipFill rotWithShape="1">
          <a:blip r:embed="rId2"/>
          <a:srcRect l="51772"/>
          <a:stretch/>
        </p:blipFill>
        <p:spPr bwMode="auto">
          <a:xfrm>
            <a:off x="6312024" y="0"/>
            <a:ext cx="587845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BD3732-F11C-137F-C4A3-1010FF188737}"/>
              </a:ext>
            </a:extLst>
          </p:cNvPr>
          <p:cNvSpPr txBox="1"/>
          <p:nvPr/>
        </p:nvSpPr>
        <p:spPr bwMode="auto">
          <a:xfrm>
            <a:off x="755531" y="1052736"/>
            <a:ext cx="42484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/>
              <a:t>Datadelning</a:t>
            </a:r>
            <a:r>
              <a:rPr lang="en-GB" sz="2400" b="1" dirty="0"/>
              <a:t> för </a:t>
            </a:r>
            <a:r>
              <a:rPr lang="en-GB" sz="2400" b="1" dirty="0" err="1"/>
              <a:t>stärkt</a:t>
            </a:r>
            <a:r>
              <a:rPr lang="en-GB" sz="2400" b="1" dirty="0"/>
              <a:t> </a:t>
            </a:r>
            <a:r>
              <a:rPr lang="en-GB" sz="2400" b="1" dirty="0" err="1"/>
              <a:t>innovationskraft</a:t>
            </a:r>
            <a:endParaRPr lang="en-SE" sz="24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08C569-B93C-46E3-F791-9A959296A5A1}"/>
              </a:ext>
            </a:extLst>
          </p:cNvPr>
          <p:cNvSpPr txBox="1"/>
          <p:nvPr/>
        </p:nvSpPr>
        <p:spPr bwMode="auto">
          <a:xfrm>
            <a:off x="755531" y="2060848"/>
            <a:ext cx="50405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/>
              <a:t>Myndigheterna</a:t>
            </a:r>
            <a:r>
              <a:rPr lang="en-GB" sz="1600" dirty="0"/>
              <a:t> ska </a:t>
            </a:r>
            <a:r>
              <a:rPr lang="en-GB" sz="1600" b="1" dirty="0" err="1"/>
              <a:t>tillgängliggöra</a:t>
            </a:r>
            <a:r>
              <a:rPr lang="en-GB" sz="1600" b="1" dirty="0"/>
              <a:t>, dela </a:t>
            </a:r>
            <a:r>
              <a:rPr lang="en-GB" sz="1600" b="1" dirty="0" err="1"/>
              <a:t>och</a:t>
            </a:r>
            <a:r>
              <a:rPr lang="en-GB" sz="1600" b="1" dirty="0"/>
              <a:t> </a:t>
            </a:r>
            <a:r>
              <a:rPr lang="en-GB" sz="1600" b="1" dirty="0" err="1"/>
              <a:t>nyttiggöra</a:t>
            </a:r>
            <a:r>
              <a:rPr lang="en-GB" sz="1600" dirty="0"/>
              <a:t> data för </a:t>
            </a:r>
            <a:r>
              <a:rPr lang="en-GB" sz="1600" dirty="0" err="1"/>
              <a:t>kompetensförsörjning</a:t>
            </a:r>
            <a:r>
              <a:rPr lang="en-GB" sz="1600" dirty="0"/>
              <a:t> </a:t>
            </a:r>
            <a:r>
              <a:rPr lang="en-GB" sz="1600" dirty="0" err="1"/>
              <a:t>och</a:t>
            </a:r>
            <a:r>
              <a:rPr lang="en-GB" sz="1600" dirty="0"/>
              <a:t> </a:t>
            </a:r>
            <a:r>
              <a:rPr lang="en-GB" sz="1600" dirty="0" err="1"/>
              <a:t>livslångt</a:t>
            </a:r>
            <a:r>
              <a:rPr lang="en-GB" sz="1600" dirty="0"/>
              <a:t> </a:t>
            </a:r>
            <a:r>
              <a:rPr lang="en-GB" sz="1600" dirty="0" err="1"/>
              <a:t>lärande</a:t>
            </a:r>
            <a:r>
              <a:rPr lang="en-GB" sz="1600" dirty="0"/>
              <a:t>. </a:t>
            </a:r>
            <a:r>
              <a:rPr lang="en-GB" sz="1600" dirty="0" err="1"/>
              <a:t>En</a:t>
            </a:r>
            <a:r>
              <a:rPr lang="en-GB" sz="1600" dirty="0"/>
              <a:t> </a:t>
            </a:r>
            <a:r>
              <a:rPr lang="en-GB" sz="1600" dirty="0" err="1"/>
              <a:t>säker</a:t>
            </a:r>
            <a:r>
              <a:rPr lang="en-GB" sz="1600" dirty="0"/>
              <a:t> </a:t>
            </a:r>
            <a:r>
              <a:rPr lang="en-GB" sz="1600" dirty="0" err="1"/>
              <a:t>datahantering</a:t>
            </a:r>
            <a:r>
              <a:rPr lang="en-GB" sz="1600" dirty="0"/>
              <a:t> med </a:t>
            </a:r>
            <a:r>
              <a:rPr lang="en-GB" sz="1600" dirty="0" err="1"/>
              <a:t>starkt</a:t>
            </a:r>
            <a:r>
              <a:rPr lang="en-GB" sz="1600" dirty="0"/>
              <a:t> </a:t>
            </a:r>
            <a:r>
              <a:rPr lang="en-GB" sz="1600" dirty="0" err="1"/>
              <a:t>integritetsskydd</a:t>
            </a:r>
            <a:r>
              <a:rPr lang="en-GB" sz="1600" dirty="0"/>
              <a:t> </a:t>
            </a:r>
            <a:r>
              <a:rPr lang="en-GB" sz="1600" dirty="0" err="1"/>
              <a:t>är</a:t>
            </a:r>
            <a:r>
              <a:rPr lang="en-GB" sz="1600" dirty="0"/>
              <a:t> </a:t>
            </a:r>
            <a:r>
              <a:rPr lang="en-GB" sz="1600" dirty="0" err="1"/>
              <a:t>en</a:t>
            </a:r>
            <a:r>
              <a:rPr lang="en-GB" sz="1600" dirty="0"/>
              <a:t> </a:t>
            </a:r>
            <a:r>
              <a:rPr lang="en-GB" sz="1600" dirty="0" err="1"/>
              <a:t>förutsättning</a:t>
            </a:r>
            <a:r>
              <a:rPr lang="en-GB" sz="1600" dirty="0"/>
              <a:t> för </a:t>
            </a:r>
            <a:r>
              <a:rPr lang="en-GB" sz="1600" dirty="0" err="1"/>
              <a:t>datadelning</a:t>
            </a:r>
            <a:r>
              <a:rPr lang="en-GB" sz="1600" dirty="0"/>
              <a:t>.</a:t>
            </a:r>
          </a:p>
          <a:p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 err="1"/>
              <a:t>Där</a:t>
            </a:r>
            <a:r>
              <a:rPr lang="en-GB" sz="1600" dirty="0"/>
              <a:t> det </a:t>
            </a:r>
            <a:r>
              <a:rPr lang="en-GB" sz="1600" dirty="0" err="1"/>
              <a:t>är</a:t>
            </a:r>
            <a:r>
              <a:rPr lang="en-GB" sz="1600" dirty="0"/>
              <a:t> </a:t>
            </a:r>
            <a:r>
              <a:rPr lang="en-GB" sz="1600" dirty="0" err="1"/>
              <a:t>lämpligt</a:t>
            </a:r>
            <a:r>
              <a:rPr lang="en-GB" sz="1600" dirty="0"/>
              <a:t> </a:t>
            </a:r>
            <a:r>
              <a:rPr lang="en-GB" sz="1600" dirty="0" err="1"/>
              <a:t>och</a:t>
            </a:r>
            <a:r>
              <a:rPr lang="en-GB" sz="1600" dirty="0"/>
              <a:t> </a:t>
            </a:r>
            <a:r>
              <a:rPr lang="en-GB" sz="1600" dirty="0" err="1"/>
              <a:t>möjligt</a:t>
            </a:r>
            <a:r>
              <a:rPr lang="en-GB" sz="1600" dirty="0"/>
              <a:t> ska data </a:t>
            </a:r>
            <a:r>
              <a:rPr lang="en-GB" sz="1600" dirty="0" err="1"/>
              <a:t>tillgängliggöras</a:t>
            </a:r>
            <a:r>
              <a:rPr lang="en-GB" sz="1600" dirty="0"/>
              <a:t> </a:t>
            </a:r>
            <a:r>
              <a:rPr lang="en-GB" sz="1600" dirty="0" err="1"/>
              <a:t>som</a:t>
            </a:r>
            <a:r>
              <a:rPr lang="en-GB" sz="1600" dirty="0"/>
              <a:t> </a:t>
            </a:r>
            <a:r>
              <a:rPr lang="en-GB" sz="1600" dirty="0" err="1"/>
              <a:t>öppna</a:t>
            </a:r>
            <a:r>
              <a:rPr lang="en-GB" sz="1600" dirty="0"/>
              <a:t> data, </a:t>
            </a:r>
            <a:r>
              <a:rPr lang="en-GB" sz="1600" dirty="0" err="1"/>
              <a:t>annars</a:t>
            </a:r>
            <a:r>
              <a:rPr lang="en-GB" sz="1600" dirty="0"/>
              <a:t> ska den delas med </a:t>
            </a:r>
            <a:r>
              <a:rPr lang="en-GB" sz="1600" dirty="0" err="1"/>
              <a:t>lämplig</a:t>
            </a:r>
            <a:r>
              <a:rPr lang="en-GB" sz="1600" dirty="0"/>
              <a:t> grad </a:t>
            </a:r>
            <a:r>
              <a:rPr lang="en-GB" sz="1600" dirty="0" err="1"/>
              <a:t>av</a:t>
            </a:r>
            <a:r>
              <a:rPr lang="en-GB" sz="1600" dirty="0"/>
              <a:t> </a:t>
            </a:r>
            <a:r>
              <a:rPr lang="en-GB" sz="1600" dirty="0" err="1"/>
              <a:t>kontroll</a:t>
            </a:r>
            <a:r>
              <a:rPr lang="en-GB" sz="1600" dirty="0"/>
              <a:t> </a:t>
            </a:r>
            <a:r>
              <a:rPr lang="en-GB" sz="1600" dirty="0" err="1"/>
              <a:t>över</a:t>
            </a:r>
            <a:r>
              <a:rPr lang="en-GB" sz="1600" dirty="0"/>
              <a:t> </a:t>
            </a:r>
            <a:r>
              <a:rPr lang="en-GB" sz="1600" dirty="0" err="1"/>
              <a:t>slutanvändning</a:t>
            </a:r>
            <a:r>
              <a:rPr lang="en-GB" sz="1600" dirty="0"/>
              <a:t>, </a:t>
            </a:r>
            <a:r>
              <a:rPr lang="en-GB" sz="1600" dirty="0" err="1"/>
              <a:t>s.k.</a:t>
            </a:r>
            <a:r>
              <a:rPr lang="en-GB" sz="1600" dirty="0"/>
              <a:t> </a:t>
            </a:r>
            <a:r>
              <a:rPr lang="en-GB" sz="1600" dirty="0" err="1"/>
              <a:t>datasuveränitet</a:t>
            </a:r>
            <a:r>
              <a:rPr lang="en-GB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Syftet </a:t>
            </a:r>
            <a:r>
              <a:rPr lang="en-GB" sz="1600" dirty="0" err="1"/>
              <a:t>är</a:t>
            </a:r>
            <a:r>
              <a:rPr lang="en-GB" sz="1600" dirty="0"/>
              <a:t> </a:t>
            </a:r>
            <a:r>
              <a:rPr lang="en-GB" sz="1600" dirty="0" err="1"/>
              <a:t>att</a:t>
            </a:r>
            <a:r>
              <a:rPr lang="en-GB" sz="1600" dirty="0"/>
              <a:t> </a:t>
            </a:r>
            <a:r>
              <a:rPr lang="en-GB" sz="1600" dirty="0" err="1"/>
              <a:t>förenkla</a:t>
            </a:r>
            <a:r>
              <a:rPr lang="en-GB" sz="1600" dirty="0"/>
              <a:t> för </a:t>
            </a:r>
            <a:r>
              <a:rPr lang="en-GB" sz="1600" dirty="0" err="1"/>
              <a:t>privata</a:t>
            </a:r>
            <a:r>
              <a:rPr lang="en-GB" sz="1600" dirty="0"/>
              <a:t> </a:t>
            </a:r>
            <a:r>
              <a:rPr lang="en-GB" sz="1600" dirty="0" err="1"/>
              <a:t>och</a:t>
            </a:r>
            <a:r>
              <a:rPr lang="en-GB" sz="1600" dirty="0"/>
              <a:t> </a:t>
            </a:r>
            <a:r>
              <a:rPr lang="en-GB" sz="1600" dirty="0" err="1"/>
              <a:t>offentliga</a:t>
            </a:r>
            <a:r>
              <a:rPr lang="en-GB" sz="1600" dirty="0"/>
              <a:t> </a:t>
            </a:r>
            <a:r>
              <a:rPr lang="en-GB" sz="1600" dirty="0" err="1"/>
              <a:t>aktörer</a:t>
            </a:r>
            <a:r>
              <a:rPr lang="en-GB" sz="1600" dirty="0"/>
              <a:t> </a:t>
            </a:r>
            <a:r>
              <a:rPr lang="en-GB" sz="1600" dirty="0" err="1"/>
              <a:t>att</a:t>
            </a:r>
            <a:r>
              <a:rPr lang="en-GB" sz="1600" dirty="0"/>
              <a:t> </a:t>
            </a:r>
            <a:r>
              <a:rPr lang="en-GB" sz="1600" dirty="0" err="1"/>
              <a:t>tillgängliggöra</a:t>
            </a:r>
            <a:r>
              <a:rPr lang="en-GB" sz="1600" dirty="0"/>
              <a:t>, dela </a:t>
            </a:r>
            <a:r>
              <a:rPr lang="en-GB" sz="1600" dirty="0" err="1"/>
              <a:t>och</a:t>
            </a:r>
            <a:r>
              <a:rPr lang="en-GB" sz="1600" dirty="0"/>
              <a:t> </a:t>
            </a:r>
            <a:r>
              <a:rPr lang="en-GB" sz="1600" dirty="0" err="1"/>
              <a:t>nyttiggöra</a:t>
            </a:r>
            <a:r>
              <a:rPr lang="en-GB" sz="1600" dirty="0"/>
              <a:t>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 err="1"/>
              <a:t>Arbetet</a:t>
            </a:r>
            <a:r>
              <a:rPr lang="en-GB" sz="1600" dirty="0"/>
              <a:t> ska </a:t>
            </a:r>
            <a:r>
              <a:rPr lang="en-GB" sz="1600" dirty="0" err="1"/>
              <a:t>där</a:t>
            </a:r>
            <a:r>
              <a:rPr lang="en-GB" sz="1600" dirty="0"/>
              <a:t> det </a:t>
            </a:r>
            <a:r>
              <a:rPr lang="en-GB" sz="1600" dirty="0" err="1"/>
              <a:t>är</a:t>
            </a:r>
            <a:r>
              <a:rPr lang="en-GB" sz="1600" dirty="0"/>
              <a:t> relevant </a:t>
            </a:r>
            <a:r>
              <a:rPr lang="en-GB" sz="1600" dirty="0" err="1"/>
              <a:t>möjliggöra</a:t>
            </a:r>
            <a:r>
              <a:rPr lang="en-GB" sz="1600" dirty="0"/>
              <a:t> </a:t>
            </a:r>
            <a:r>
              <a:rPr lang="en-GB" sz="1600" dirty="0" err="1"/>
              <a:t>en</a:t>
            </a:r>
            <a:r>
              <a:rPr lang="en-GB" sz="1600" dirty="0"/>
              <a:t> integration med </a:t>
            </a:r>
            <a:r>
              <a:rPr lang="en-GB" sz="1600" dirty="0" err="1"/>
              <a:t>bl.a</a:t>
            </a:r>
            <a:r>
              <a:rPr lang="en-GB" sz="1600" dirty="0"/>
              <a:t>. </a:t>
            </a:r>
            <a:r>
              <a:rPr lang="en-GB" sz="1600" dirty="0" err="1"/>
              <a:t>dataområdet</a:t>
            </a:r>
            <a:r>
              <a:rPr lang="en-GB" sz="1600" dirty="0"/>
              <a:t> för skills </a:t>
            </a:r>
            <a:r>
              <a:rPr lang="en-GB" sz="1600" dirty="0" err="1"/>
              <a:t>inom</a:t>
            </a:r>
            <a:r>
              <a:rPr lang="en-GB" sz="1600" dirty="0"/>
              <a:t> EU.</a:t>
            </a:r>
          </a:p>
        </p:txBody>
      </p:sp>
    </p:spTree>
    <p:extLst>
      <p:ext uri="{BB962C8B-B14F-4D97-AF65-F5344CB8AC3E}">
        <p14:creationId xmlns:p14="http://schemas.microsoft.com/office/powerpoint/2010/main" val="3951975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3" descr="Timeline&#10;&#10;Description automatically generated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523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/>
          <p:cNvPicPr>
            <a:picLocks noChangeAspect="1"/>
          </p:cNvPicPr>
          <p:nvPr/>
        </p:nvPicPr>
        <p:blipFill rotWithShape="1">
          <a:blip r:embed="rId3"/>
          <a:srcRect l="50000"/>
          <a:stretch/>
        </p:blipFill>
        <p:spPr bwMode="auto">
          <a:xfrm>
            <a:off x="6095999" y="0"/>
            <a:ext cx="609561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4B1B04-D402-240E-B857-7B25C1522F33}"/>
              </a:ext>
            </a:extLst>
          </p:cNvPr>
          <p:cNvSpPr txBox="1"/>
          <p:nvPr/>
        </p:nvSpPr>
        <p:spPr bwMode="auto">
          <a:xfrm>
            <a:off x="755531" y="1052736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/>
              <a:t>Nationell</a:t>
            </a:r>
            <a:r>
              <a:rPr lang="en-GB" sz="2400" b="1" dirty="0"/>
              <a:t> </a:t>
            </a:r>
            <a:r>
              <a:rPr lang="en-GB" sz="2400" b="1" dirty="0" err="1"/>
              <a:t>datastrategi</a:t>
            </a:r>
            <a:r>
              <a:rPr lang="en-GB" sz="2400" b="1" dirty="0"/>
              <a:t> </a:t>
            </a:r>
            <a:r>
              <a:rPr lang="en-GB" sz="2400" b="1" dirty="0" err="1"/>
              <a:t>och</a:t>
            </a:r>
            <a:r>
              <a:rPr lang="en-GB" sz="2400" b="1" dirty="0"/>
              <a:t> EU</a:t>
            </a:r>
            <a:endParaRPr lang="en-SE" sz="24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6E4214-9538-9D89-7BDA-F8F2B4604695}"/>
              </a:ext>
            </a:extLst>
          </p:cNvPr>
          <p:cNvSpPr txBox="1"/>
          <p:nvPr/>
        </p:nvSpPr>
        <p:spPr bwMode="auto">
          <a:xfrm>
            <a:off x="755531" y="2060848"/>
            <a:ext cx="50405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År</a:t>
            </a:r>
            <a:r>
              <a:rPr lang="en-GB" dirty="0"/>
              <a:t> 2023 ska det, </a:t>
            </a:r>
            <a:r>
              <a:rPr lang="en-GB" dirty="0" err="1"/>
              <a:t>enligt</a:t>
            </a:r>
            <a:r>
              <a:rPr lang="en-GB" dirty="0"/>
              <a:t> den </a:t>
            </a:r>
            <a:r>
              <a:rPr lang="en-GB" dirty="0" err="1"/>
              <a:t>nya</a:t>
            </a:r>
            <a:r>
              <a:rPr lang="en-GB" dirty="0"/>
              <a:t> </a:t>
            </a:r>
            <a:r>
              <a:rPr lang="en-GB" dirty="0" err="1"/>
              <a:t>svenska</a:t>
            </a:r>
            <a:r>
              <a:rPr lang="en-GB" dirty="0"/>
              <a:t> </a:t>
            </a:r>
            <a:r>
              <a:rPr lang="en-GB" dirty="0" err="1"/>
              <a:t>datastrategins</a:t>
            </a:r>
            <a:r>
              <a:rPr lang="en-GB" dirty="0"/>
              <a:t> </a:t>
            </a:r>
            <a:r>
              <a:rPr lang="en-GB" dirty="0" err="1"/>
              <a:t>insatsområde</a:t>
            </a:r>
            <a:r>
              <a:rPr lang="en-GB" dirty="0"/>
              <a:t>: </a:t>
            </a:r>
            <a:r>
              <a:rPr lang="en-GB" i="1" dirty="0" err="1"/>
              <a:t>Ökad</a:t>
            </a:r>
            <a:r>
              <a:rPr lang="en-GB" i="1" dirty="0"/>
              <a:t> </a:t>
            </a:r>
            <a:r>
              <a:rPr lang="en-GB" i="1" dirty="0" err="1"/>
              <a:t>tillgång</a:t>
            </a:r>
            <a:r>
              <a:rPr lang="en-GB" i="1" dirty="0"/>
              <a:t> till data</a:t>
            </a:r>
            <a:r>
              <a:rPr lang="en-GB" dirty="0"/>
              <a:t>, </a:t>
            </a:r>
            <a:r>
              <a:rPr lang="en-GB" dirty="0" err="1"/>
              <a:t>finnas</a:t>
            </a:r>
            <a:r>
              <a:rPr lang="en-GB" dirty="0"/>
              <a:t> </a:t>
            </a:r>
            <a:r>
              <a:rPr lang="en-GB" dirty="0" err="1"/>
              <a:t>delade</a:t>
            </a:r>
            <a:r>
              <a:rPr lang="en-GB" dirty="0"/>
              <a:t> data för </a:t>
            </a:r>
            <a:r>
              <a:rPr lang="en-GB" dirty="0" err="1"/>
              <a:t>att</a:t>
            </a:r>
            <a:r>
              <a:rPr lang="en-GB" dirty="0"/>
              <a:t> </a:t>
            </a:r>
            <a:r>
              <a:rPr lang="en-GB" dirty="0" err="1"/>
              <a:t>möta</a:t>
            </a:r>
            <a:r>
              <a:rPr lang="en-GB" dirty="0"/>
              <a:t> </a:t>
            </a:r>
            <a:r>
              <a:rPr lang="en-GB" dirty="0" err="1"/>
              <a:t>prioriterade</a:t>
            </a:r>
            <a:r>
              <a:rPr lang="en-GB" dirty="0"/>
              <a:t> </a:t>
            </a:r>
            <a:r>
              <a:rPr lang="en-GB" dirty="0" err="1"/>
              <a:t>samhällsutmaningar</a:t>
            </a:r>
            <a:r>
              <a:rPr lang="en-GB" dirty="0"/>
              <a:t>, </a:t>
            </a:r>
            <a:r>
              <a:rPr lang="en-GB" dirty="0" err="1"/>
              <a:t>samt</a:t>
            </a:r>
            <a:r>
              <a:rPr lang="en-GB" dirty="0"/>
              <a:t> </a:t>
            </a:r>
            <a:r>
              <a:rPr lang="en-GB" dirty="0" err="1"/>
              <a:t>inom</a:t>
            </a:r>
            <a:r>
              <a:rPr lang="en-GB" dirty="0"/>
              <a:t> EU:s </a:t>
            </a:r>
            <a:r>
              <a:rPr lang="en-GB" dirty="0" err="1"/>
              <a:t>strategiska</a:t>
            </a:r>
            <a:r>
              <a:rPr lang="en-GB" dirty="0"/>
              <a:t> </a:t>
            </a:r>
            <a:r>
              <a:rPr lang="en-GB" dirty="0" err="1"/>
              <a:t>dataområden</a:t>
            </a:r>
            <a:r>
              <a:rPr lang="en-GB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Uppdraget</a:t>
            </a:r>
            <a:r>
              <a:rPr lang="en-GB" dirty="0"/>
              <a:t> </a:t>
            </a:r>
            <a:r>
              <a:rPr lang="en-GB" dirty="0" err="1"/>
              <a:t>att</a:t>
            </a:r>
            <a:r>
              <a:rPr lang="en-GB" dirty="0"/>
              <a:t> </a:t>
            </a:r>
            <a:r>
              <a:rPr lang="en-GB" dirty="0" err="1"/>
              <a:t>utveckla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sammanhållen</a:t>
            </a:r>
            <a:r>
              <a:rPr lang="en-GB" dirty="0"/>
              <a:t> </a:t>
            </a:r>
            <a:r>
              <a:rPr lang="en-GB" dirty="0" err="1"/>
              <a:t>datainfrastruktur</a:t>
            </a:r>
            <a:r>
              <a:rPr lang="en-GB" dirty="0"/>
              <a:t> för </a:t>
            </a:r>
            <a:r>
              <a:rPr lang="en-GB" dirty="0" err="1"/>
              <a:t>kompetensförsörjning</a:t>
            </a:r>
            <a:r>
              <a:rPr lang="en-GB" dirty="0"/>
              <a:t> </a:t>
            </a:r>
            <a:r>
              <a:rPr lang="en-GB" dirty="0" err="1"/>
              <a:t>och</a:t>
            </a:r>
            <a:r>
              <a:rPr lang="en-GB" dirty="0"/>
              <a:t> </a:t>
            </a:r>
            <a:r>
              <a:rPr lang="en-GB" dirty="0" err="1"/>
              <a:t>livslångt</a:t>
            </a:r>
            <a:r>
              <a:rPr lang="en-GB" dirty="0"/>
              <a:t> </a:t>
            </a:r>
            <a:r>
              <a:rPr lang="en-GB" dirty="0" err="1"/>
              <a:t>lärande</a:t>
            </a:r>
            <a:r>
              <a:rPr lang="en-GB" dirty="0"/>
              <a:t> ska, </a:t>
            </a:r>
            <a:r>
              <a:rPr lang="en-GB" dirty="0" err="1"/>
              <a:t>där</a:t>
            </a:r>
            <a:r>
              <a:rPr lang="en-GB" dirty="0"/>
              <a:t> det </a:t>
            </a:r>
            <a:r>
              <a:rPr lang="en-GB" dirty="0" err="1"/>
              <a:t>är</a:t>
            </a:r>
            <a:r>
              <a:rPr lang="en-GB" dirty="0"/>
              <a:t> relevant, </a:t>
            </a:r>
            <a:r>
              <a:rPr lang="en-GB" dirty="0" err="1"/>
              <a:t>möjliggöra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integration med </a:t>
            </a:r>
            <a:r>
              <a:rPr lang="en-GB" dirty="0" err="1"/>
              <a:t>bl.a</a:t>
            </a:r>
            <a:r>
              <a:rPr lang="en-GB" dirty="0"/>
              <a:t>: </a:t>
            </a:r>
            <a:r>
              <a:rPr lang="en-GB" i="1" dirty="0" err="1"/>
              <a:t>dataområdet</a:t>
            </a:r>
            <a:r>
              <a:rPr lang="en-GB" i="1" dirty="0"/>
              <a:t> för skills</a:t>
            </a:r>
            <a:r>
              <a:rPr lang="en-GB" dirty="0"/>
              <a:t> </a:t>
            </a:r>
            <a:r>
              <a:rPr lang="en-GB" dirty="0" err="1"/>
              <a:t>inom</a:t>
            </a:r>
            <a:r>
              <a:rPr lang="en-GB" dirty="0"/>
              <a:t> EU.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234113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4">
            <a:extLst>
              <a:ext uri="{FF2B5EF4-FFF2-40B4-BE49-F238E27FC236}">
                <a16:creationId xmlns:a16="http://schemas.microsoft.com/office/drawing/2014/main" id="{5D9EBCF3-0238-4D0E-A5DE-73D2ACE77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755665">
            <a:off x="1170459" y="2895770"/>
            <a:ext cx="6649967" cy="4305428"/>
          </a:xfrm>
          <a:prstGeom prst="rect">
            <a:avLst/>
          </a:prstGeom>
        </p:spPr>
      </p:pic>
      <p:pic>
        <p:nvPicPr>
          <p:cNvPr id="6" name="Bildobjekt 5">
            <a:extLst>
              <a:ext uri="{FF2B5EF4-FFF2-40B4-BE49-F238E27FC236}">
                <a16:creationId xmlns:a16="http://schemas.microsoft.com/office/drawing/2014/main" id="{39D98678-9AA6-408B-9762-74A06164E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785411">
            <a:off x="5169823" y="775497"/>
            <a:ext cx="8077291" cy="3636779"/>
          </a:xfrm>
          <a:prstGeom prst="rect">
            <a:avLst/>
          </a:prstGeom>
        </p:spPr>
      </p:pic>
      <p:pic>
        <p:nvPicPr>
          <p:cNvPr id="7" name="Bildobjekt 6">
            <a:extLst>
              <a:ext uri="{FF2B5EF4-FFF2-40B4-BE49-F238E27FC236}">
                <a16:creationId xmlns:a16="http://schemas.microsoft.com/office/drawing/2014/main" id="{5446FB57-F0F5-480C-AA55-320ED29521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543718">
            <a:off x="874452" y="-235222"/>
            <a:ext cx="3588245" cy="38582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1410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645D824-2A74-41FB-8CDF-568531831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z="2400" b="1" dirty="0">
                <a:latin typeface="+mn-lt"/>
                <a:ea typeface="+mn-ea"/>
                <a:cs typeface="+mn-cs"/>
              </a:rPr>
              <a:t>Fortsatt arbete 2022-23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069FA3E-ECC0-47CA-B1B4-0C5A6BA2A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sz="1600" dirty="0"/>
              <a:t>Fortsatt analys och kartläggning av datamängder, begreppslistor samt hur den förvaltningsgemensamma infrastrukturen hänger ihop med olika tjänster inom området på nationell nivå och EU-nivå</a:t>
            </a:r>
          </a:p>
          <a:p>
            <a:r>
              <a:rPr lang="sv-SE" sz="1600" dirty="0"/>
              <a:t>Utforskande arbete kring individdata och begrepp för att öka användning av data och </a:t>
            </a:r>
            <a:r>
              <a:rPr lang="sv-SE" sz="1600" dirty="0" err="1"/>
              <a:t>interoperabilitet</a:t>
            </a:r>
            <a:r>
              <a:rPr lang="sv-SE" sz="1600" dirty="0"/>
              <a:t> med tjänster och dataområden på EU-nivå</a:t>
            </a:r>
          </a:p>
          <a:p>
            <a:r>
              <a:rPr lang="sv-SE" sz="1600" dirty="0"/>
              <a:t>Arbete med tillgängliggörande av data, exempelvis:</a:t>
            </a:r>
          </a:p>
          <a:p>
            <a:pPr marL="685800" lvl="2">
              <a:spcBef>
                <a:spcPts val="1000"/>
              </a:spcBef>
            </a:pPr>
            <a:r>
              <a:rPr lang="sv-SE" sz="1200" dirty="0"/>
              <a:t>SUSA-navet</a:t>
            </a:r>
          </a:p>
          <a:p>
            <a:pPr marL="685800" lvl="2">
              <a:spcBef>
                <a:spcPts val="1000"/>
              </a:spcBef>
            </a:pPr>
            <a:r>
              <a:rPr lang="sv-SE" sz="1200" dirty="0"/>
              <a:t>Data om kvalifikationer</a:t>
            </a:r>
          </a:p>
          <a:p>
            <a:pPr marL="685800" lvl="2">
              <a:spcBef>
                <a:spcPts val="1000"/>
              </a:spcBef>
            </a:pPr>
            <a:r>
              <a:rPr lang="sv-SE" sz="1200" dirty="0"/>
              <a:t>Beskrivningar av datamängder och begrepp via Sveriges dataportal</a:t>
            </a:r>
          </a:p>
          <a:p>
            <a:pPr lvl="1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54455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645D824-2A74-41FB-8CDF-568531831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1946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4800" b="1" dirty="0">
                <a:latin typeface="+mn-lt"/>
                <a:ea typeface="+mn-ea"/>
                <a:cs typeface="+mn-cs"/>
              </a:rPr>
              <a:t>Tack!</a:t>
            </a:r>
          </a:p>
        </p:txBody>
      </p:sp>
    </p:spTree>
    <p:extLst>
      <p:ext uri="{BB962C8B-B14F-4D97-AF65-F5344CB8AC3E}">
        <p14:creationId xmlns:p14="http://schemas.microsoft.com/office/powerpoint/2010/main" val="133053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</TotalTime>
  <Words>359</Words>
  <Application>Microsoft Office PowerPoint</Application>
  <DocSecurity>0</DocSecurity>
  <PresentationFormat>Bredbild</PresentationFormat>
  <Paragraphs>40</Paragraphs>
  <Slides>9</Slides>
  <Notes>7</Notes>
  <HiddenSlides>0</HiddenSlides>
  <MMClips>0</MMClips>
  <ScaleCrop>false</ScaleCrop>
  <HeadingPairs>
    <vt:vector size="6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Fortsatt arbete 2022-23</vt:lpstr>
      <vt:lpstr>Tack!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Sol Vikström</dc:creator>
  <cp:keywords/>
  <dc:description/>
  <cp:lastModifiedBy>Erik Lejdemyr</cp:lastModifiedBy>
  <cp:revision>6</cp:revision>
  <dcterms:created xsi:type="dcterms:W3CDTF">2022-03-18T09:31:05Z</dcterms:created>
  <dcterms:modified xsi:type="dcterms:W3CDTF">2022-05-03T14:35:31Z</dcterms:modified>
  <cp:category/>
  <dc:identifier/>
  <cp:contentStatus/>
  <dc:language/>
  <cp:version/>
</cp:coreProperties>
</file>